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342" r:id="rId2"/>
    <p:sldId id="343" r:id="rId3"/>
    <p:sldId id="344" r:id="rId4"/>
    <p:sldId id="345" r:id="rId5"/>
    <p:sldId id="346" r:id="rId6"/>
    <p:sldId id="347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749"/>
    <a:srgbClr val="CBD6B5"/>
    <a:srgbClr val="9CA58C"/>
    <a:srgbClr val="EBD9B6"/>
    <a:srgbClr val="DCF8EB"/>
    <a:srgbClr val="0098C6"/>
    <a:srgbClr val="66BBCC"/>
    <a:srgbClr val="654105"/>
    <a:srgbClr val="7C5008"/>
    <a:srgbClr val="02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8C4E7-FA7E-4E0B-BFF8-314CCABF4749}" v="6" dt="2024-06-06T01:15:59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>
        <p:scale>
          <a:sx n="200" d="100"/>
          <a:sy n="200" d="100"/>
        </p:scale>
        <p:origin x="258" y="67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CF8C4E7-FA7E-4E0B-BFF8-314CCABF4749}"/>
    <pc:docChg chg="undo custSel modSld">
      <pc:chgData name="Bess Dunlevy" userId="dd4b9a8537dbe9d0" providerId="LiveId" clId="{3CF8C4E7-FA7E-4E0B-BFF8-314CCABF4749}" dt="2024-06-06T01:17:27.283" v="46" actId="1076"/>
      <pc:docMkLst>
        <pc:docMk/>
      </pc:docMkLst>
      <pc:sldChg chg="addSp modSp mod">
        <pc:chgData name="Bess Dunlevy" userId="dd4b9a8537dbe9d0" providerId="LiveId" clId="{3CF8C4E7-FA7E-4E0B-BFF8-314CCABF4749}" dt="2024-06-06T01:14:59.145" v="12" actId="1076"/>
        <pc:sldMkLst>
          <pc:docMk/>
          <pc:sldMk cId="1508588292" sldId="342"/>
        </pc:sldMkLst>
        <pc:spChg chg="add mod">
          <ac:chgData name="Bess Dunlevy" userId="dd4b9a8537dbe9d0" providerId="LiveId" clId="{3CF8C4E7-FA7E-4E0B-BFF8-314CCABF4749}" dt="2024-06-06T01:14:56.564" v="11" actId="1076"/>
          <ac:spMkLst>
            <pc:docMk/>
            <pc:sldMk cId="1508588292" sldId="342"/>
            <ac:spMk id="6" creationId="{CC8EBFE4-502D-3442-B82D-A3CA19528CEA}"/>
          </ac:spMkLst>
        </pc:spChg>
        <pc:spChg chg="mod">
          <ac:chgData name="Bess Dunlevy" userId="dd4b9a8537dbe9d0" providerId="LiveId" clId="{3CF8C4E7-FA7E-4E0B-BFF8-314CCABF4749}" dt="2024-06-06T01:14:31.485" v="9" actId="20577"/>
          <ac:spMkLst>
            <pc:docMk/>
            <pc:sldMk cId="1508588292" sldId="342"/>
            <ac:spMk id="33" creationId="{143A449B-AAB7-994A-92CE-8F48E2CA7DF6}"/>
          </ac:spMkLst>
        </pc:spChg>
        <pc:picChg chg="mod">
          <ac:chgData name="Bess Dunlevy" userId="dd4b9a8537dbe9d0" providerId="LiveId" clId="{3CF8C4E7-FA7E-4E0B-BFF8-314CCABF4749}" dt="2024-06-06T01:14:59.145" v="12" actId="1076"/>
          <ac:picMkLst>
            <pc:docMk/>
            <pc:sldMk cId="1508588292" sldId="342"/>
            <ac:picMk id="3" creationId="{6A5D1D4C-C1AE-4859-2520-CB1ED5BD2229}"/>
          </ac:picMkLst>
        </pc:picChg>
      </pc:sldChg>
      <pc:sldChg chg="modSp mod">
        <pc:chgData name="Bess Dunlevy" userId="dd4b9a8537dbe9d0" providerId="LiveId" clId="{3CF8C4E7-FA7E-4E0B-BFF8-314CCABF4749}" dt="2024-06-06T01:15:23.028" v="17" actId="255"/>
        <pc:sldMkLst>
          <pc:docMk/>
          <pc:sldMk cId="2096331201" sldId="343"/>
        </pc:sldMkLst>
        <pc:graphicFrameChg chg="mod modGraphic">
          <ac:chgData name="Bess Dunlevy" userId="dd4b9a8537dbe9d0" providerId="LiveId" clId="{3CF8C4E7-FA7E-4E0B-BFF8-314CCABF4749}" dt="2024-06-06T01:15:23.028" v="17" actId="255"/>
          <ac:graphicFrameMkLst>
            <pc:docMk/>
            <pc:sldMk cId="2096331201" sldId="343"/>
            <ac:graphicFrameMk id="1520" creationId="{3D115D85-6891-21A3-198B-51FAAF9E3B0F}"/>
          </ac:graphicFrameMkLst>
        </pc:graphicFrameChg>
      </pc:sldChg>
      <pc:sldChg chg="modSp mod">
        <pc:chgData name="Bess Dunlevy" userId="dd4b9a8537dbe9d0" providerId="LiveId" clId="{3CF8C4E7-FA7E-4E0B-BFF8-314CCABF4749}" dt="2024-06-06T01:15:40.213" v="21" actId="255"/>
        <pc:sldMkLst>
          <pc:docMk/>
          <pc:sldMk cId="591419953" sldId="344"/>
        </pc:sldMkLst>
        <pc:graphicFrameChg chg="mod modGraphic">
          <ac:chgData name="Bess Dunlevy" userId="dd4b9a8537dbe9d0" providerId="LiveId" clId="{3CF8C4E7-FA7E-4E0B-BFF8-314CCABF4749}" dt="2024-06-06T01:15:40.213" v="21" actId="255"/>
          <ac:graphicFrameMkLst>
            <pc:docMk/>
            <pc:sldMk cId="591419953" sldId="344"/>
            <ac:graphicFrameMk id="1520" creationId="{3D115D85-6891-21A3-198B-51FAAF9E3B0F}"/>
          </ac:graphicFrameMkLst>
        </pc:graphicFrameChg>
      </pc:sldChg>
      <pc:sldChg chg="modSp mod">
        <pc:chgData name="Bess Dunlevy" userId="dd4b9a8537dbe9d0" providerId="LiveId" clId="{3CF8C4E7-FA7E-4E0B-BFF8-314CCABF4749}" dt="2024-06-06T01:15:52.736" v="25" actId="255"/>
        <pc:sldMkLst>
          <pc:docMk/>
          <pc:sldMk cId="3416100198" sldId="345"/>
        </pc:sldMkLst>
        <pc:graphicFrameChg chg="mod modGraphic">
          <ac:chgData name="Bess Dunlevy" userId="dd4b9a8537dbe9d0" providerId="LiveId" clId="{3CF8C4E7-FA7E-4E0B-BFF8-314CCABF4749}" dt="2024-06-06T01:15:52.736" v="25" actId="255"/>
          <ac:graphicFrameMkLst>
            <pc:docMk/>
            <pc:sldMk cId="3416100198" sldId="345"/>
            <ac:graphicFrameMk id="1520" creationId="{3D115D85-6891-21A3-198B-51FAAF9E3B0F}"/>
          </ac:graphicFrameMkLst>
        </pc:graphicFrameChg>
      </pc:sldChg>
      <pc:sldChg chg="modSp mod">
        <pc:chgData name="Bess Dunlevy" userId="dd4b9a8537dbe9d0" providerId="LiveId" clId="{3CF8C4E7-FA7E-4E0B-BFF8-314CCABF4749}" dt="2024-06-06T01:16:02.720" v="27" actId="255"/>
        <pc:sldMkLst>
          <pc:docMk/>
          <pc:sldMk cId="385956193" sldId="346"/>
        </pc:sldMkLst>
        <pc:graphicFrameChg chg="mod modGraphic">
          <ac:chgData name="Bess Dunlevy" userId="dd4b9a8537dbe9d0" providerId="LiveId" clId="{3CF8C4E7-FA7E-4E0B-BFF8-314CCABF4749}" dt="2024-06-06T01:16:02.720" v="27" actId="255"/>
          <ac:graphicFrameMkLst>
            <pc:docMk/>
            <pc:sldMk cId="385956193" sldId="346"/>
            <ac:graphicFrameMk id="1520" creationId="{3D115D85-6891-21A3-198B-51FAAF9E3B0F}"/>
          </ac:graphicFrameMkLst>
        </pc:graphicFrameChg>
      </pc:sldChg>
      <pc:sldChg chg="delSp modSp mod">
        <pc:chgData name="Bess Dunlevy" userId="dd4b9a8537dbe9d0" providerId="LiveId" clId="{3CF8C4E7-FA7E-4E0B-BFF8-314CCABF4749}" dt="2024-06-06T01:17:27.283" v="46" actId="1076"/>
        <pc:sldMkLst>
          <pc:docMk/>
          <pc:sldMk cId="342528776" sldId="347"/>
        </pc:sldMkLst>
        <pc:spChg chg="mod">
          <ac:chgData name="Bess Dunlevy" userId="dd4b9a8537dbe9d0" providerId="LiveId" clId="{3CF8C4E7-FA7E-4E0B-BFF8-314CCABF4749}" dt="2024-06-06T01:16:24.924" v="32" actId="1076"/>
          <ac:spMkLst>
            <pc:docMk/>
            <pc:sldMk cId="342528776" sldId="347"/>
            <ac:spMk id="1527" creationId="{0CC3B859-450B-B723-607A-389ADCCFE5D0}"/>
          </ac:spMkLst>
        </pc:spChg>
        <pc:spChg chg="mod">
          <ac:chgData name="Bess Dunlevy" userId="dd4b9a8537dbe9d0" providerId="LiveId" clId="{3CF8C4E7-FA7E-4E0B-BFF8-314CCABF4749}" dt="2024-06-06T01:17:14.379" v="43" actId="14100"/>
          <ac:spMkLst>
            <pc:docMk/>
            <pc:sldMk cId="342528776" sldId="347"/>
            <ac:spMk id="1530" creationId="{35561507-8409-C062-D43E-48990312E0CA}"/>
          </ac:spMkLst>
        </pc:spChg>
        <pc:spChg chg="mod">
          <ac:chgData name="Bess Dunlevy" userId="dd4b9a8537dbe9d0" providerId="LiveId" clId="{3CF8C4E7-FA7E-4E0B-BFF8-314CCABF4749}" dt="2024-06-06T01:16:49.469" v="36"/>
          <ac:spMkLst>
            <pc:docMk/>
            <pc:sldMk cId="342528776" sldId="347"/>
            <ac:spMk id="1533" creationId="{0B738F6B-72E5-7F4E-D139-86F9F421479D}"/>
          </ac:spMkLst>
        </pc:spChg>
        <pc:spChg chg="mod">
          <ac:chgData name="Bess Dunlevy" userId="dd4b9a8537dbe9d0" providerId="LiveId" clId="{3CF8C4E7-FA7E-4E0B-BFF8-314CCABF4749}" dt="2024-06-06T01:16:53.154" v="38" actId="1076"/>
          <ac:spMkLst>
            <pc:docMk/>
            <pc:sldMk cId="342528776" sldId="347"/>
            <ac:spMk id="1536" creationId="{D35D3174-6264-9E79-12D0-5496E4AB1C96}"/>
          </ac:spMkLst>
        </pc:spChg>
        <pc:spChg chg="mod">
          <ac:chgData name="Bess Dunlevy" userId="dd4b9a8537dbe9d0" providerId="LiveId" clId="{3CF8C4E7-FA7E-4E0B-BFF8-314CCABF4749}" dt="2024-06-06T01:17:06.787" v="41" actId="14100"/>
          <ac:spMkLst>
            <pc:docMk/>
            <pc:sldMk cId="342528776" sldId="347"/>
            <ac:spMk id="1539" creationId="{E54749C1-18A3-C2C3-7637-F3AC8DDBC9E7}"/>
          </ac:spMkLst>
        </pc:spChg>
        <pc:spChg chg="mod">
          <ac:chgData name="Bess Dunlevy" userId="dd4b9a8537dbe9d0" providerId="LiveId" clId="{3CF8C4E7-FA7E-4E0B-BFF8-314CCABF4749}" dt="2024-06-06T01:17:27.283" v="46" actId="1076"/>
          <ac:spMkLst>
            <pc:docMk/>
            <pc:sldMk cId="342528776" sldId="347"/>
            <ac:spMk id="1545" creationId="{9D197C36-CAB0-23DE-AE98-F643E1BFF160}"/>
          </ac:spMkLst>
        </pc:spChg>
        <pc:grpChg chg="del">
          <ac:chgData name="Bess Dunlevy" userId="dd4b9a8537dbe9d0" providerId="LiveId" clId="{3CF8C4E7-FA7E-4E0B-BFF8-314CCABF4749}" dt="2024-06-06T01:16:45.405" v="35" actId="478"/>
          <ac:grpSpMkLst>
            <pc:docMk/>
            <pc:sldMk cId="342528776" sldId="347"/>
            <ac:grpSpMk id="1521" creationId="{DA7337CD-E7BE-89F7-407D-4F9617C3BF68}"/>
          </ac:grpSpMkLst>
        </pc:grpChg>
        <pc:grpChg chg="mod">
          <ac:chgData name="Bess Dunlevy" userId="dd4b9a8537dbe9d0" providerId="LiveId" clId="{3CF8C4E7-FA7E-4E0B-BFF8-314CCABF4749}" dt="2024-06-06T01:16:56.167" v="39" actId="1076"/>
          <ac:grpSpMkLst>
            <pc:docMk/>
            <pc:sldMk cId="342528776" sldId="347"/>
            <ac:grpSpMk id="1523" creationId="{1EF6F31B-8577-BB36-25FE-CB21E241DD6E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t.smartsheet.com/try-it?trp=3750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piano aziendale strategico annuale - Esempio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D1D4C-C1AE-4859-2520-CB1ED5BD22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0623" y="1966166"/>
            <a:ext cx="11850754" cy="225891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EBFE4-502D-3442-B82D-A3CA19528CEA}"/>
              </a:ext>
            </a:extLst>
          </p:cNvPr>
          <p:cNvSpPr txBox="1"/>
          <p:nvPr/>
        </p:nvSpPr>
        <p:spPr>
          <a:xfrm>
            <a:off x="300447" y="5156261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Questo piano strategico delinea il percorso di Positive Charge per diventare leader nel settore della ricarica per veicoli elettrici concentrandosi sull’espansione, la soddisfazione del cliente e la penetrazione del mercato entro il prossimo anno.</a:t>
            </a:r>
            <a:r>
              <a:rPr lang="it-IT" sz="1800" b="1" dirty="0"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>
                <a:solidFill>
                  <a:schemeClr val="accent5"/>
                </a:solidFill>
                <a:latin typeface="Century Gothic" panose="020B0502020202020204" pitchFamily="34" charset="0"/>
              </a:rPr>
              <a:t>PANORAMICA AZIENDALE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2291"/>
              </p:ext>
            </p:extLst>
          </p:nvPr>
        </p:nvGraphicFramePr>
        <p:xfrm>
          <a:off x="405331" y="921795"/>
          <a:ext cx="11520370" cy="57003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21612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598758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LA NOSTRA VISIONE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Guidare la transizione globale verso il trasporto sostenibile attraverso soluzioni di ricarica innovative e accessibili per veicoli elettrici (EV)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LA NOSTRA MISSION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Fornire servizi di ricarica e logistica dei veicoli elettrici continuativi, efficienti ed ecologici, migliorando l’esperienza legata al possesso di veicoli elettrici e contribuendo alla salute del pianeta.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IL PRODOTTO CHE OFFRIAMO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Stazioni di ricarica EV all’avanguardia e facili da usare e supporto logistico sia per i singoli proprietari di veicoli elettrici che per le aziende, concentrandosi su affidabilità, velocità e accessibilità.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ANALISI DI MERCATO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433429"/>
              </p:ext>
            </p:extLst>
          </p:nvPr>
        </p:nvGraphicFramePr>
        <p:xfrm>
          <a:off x="405331" y="921795"/>
          <a:ext cx="11520370" cy="5796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28436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591934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CHI È IL NOSTRO 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Proprietari di veicoli elettrici e potenziali acquirenti, aziende con flotte di veicoli elettrici e luoghi commerciali che desiderano offrire soluzioni di ricarica EV.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IL PROBLEMA CHE STIAMO RISOLVENDO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Affrontare la mancanza di infrastrutture di ricarica affidabili, veloci e accessibili per i proprietari di veicoli elettrici e le imprese, facilitando così il passaggio al trasporto sostenibile.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I NOSTRI CONCORRENTI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Fornitori affermati di reti di ricarica per veicoli elettrici e nuovi operatori con offerte simili.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IL NOSTRO VANTAGGIO COMPETITIVO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nostra combinazione unica di tecnologia all’avanguardia, servizi incentrati sul cliente e supporto logistico completo ci distingue, garantendo un’esperienza di ricarica superiore.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1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>
                <a:solidFill>
                  <a:schemeClr val="accent5"/>
                </a:solidFill>
                <a:latin typeface="Century Gothic" panose="020B0502020202020204" pitchFamily="34" charset="0"/>
              </a:rPr>
              <a:t>PIANO DI MARKETING E VENDITE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55356"/>
              </p:ext>
            </p:extLst>
          </p:nvPr>
        </p:nvGraphicFramePr>
        <p:xfrm>
          <a:off x="405331" y="921795"/>
          <a:ext cx="11520370" cy="5796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21612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598758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CANALI DI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Marketing digitale (SEO, PPC, social media), partnership con produttori di veicoli elettrici e impegno nelle esposizioni di energia verde e sostenibilità.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MATERIALI DI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Brochure informative, contenuti interessanti del sito Web, campagne coinvolgenti sui social media e casi di studio informativi.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STRATEGIA DI DEFINIZIONE DEI PREZZI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Modelli di definizione dei prezzi competitivi con varie opzioni di abbonamento per diverse esigenze degli utenti, tra cui abbonamenti pay-per-use e mensili.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CANALI DI DISTRIBUZIONE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Vendita diretta alle aziende e vendita online per singoli consumatori, insieme al posizionamento strategico delle nostre stazioni di ricarica in luoghi ad alta domanda.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0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TRAGUARDI E MISURE DI SUCCESSO CHIAVE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02023"/>
              </p:ext>
            </p:extLst>
          </p:nvPr>
        </p:nvGraphicFramePr>
        <p:xfrm>
          <a:off x="405331" y="921795"/>
          <a:ext cx="11520370" cy="5619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9300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721070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746806">
                <a:tc gridSpan="2"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TRAGUARDI CHE PIANIFICHIAMO DI RAGGIUNGERE IN UN DETERMINATO PERIODO DI TEMPO E COME LI MISUREREMO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Aumentare il numero di stazioni di ricarica del 30% entro l’anno. PARAMETRO: tenere traccia del numero di nuove installazioni su base mensile.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Far crescere la nostra base clienti del 25% entro la fine dell’anno. PARAMETRO: misurare gli abbonamenti e i tassi di utilizzo.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Raggiungere un tasso di soddisfazione del cliente superiore al 90%. PARAMETRO: utilizzare i sondaggi e il feedback dei clienti per un miglioramento continuo.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" name="Picture 1552" descr="Capovolgimento del calendario">
            <a:extLst>
              <a:ext uri="{FF2B5EF4-FFF2-40B4-BE49-F238E27FC236}">
                <a16:creationId xmlns:a16="http://schemas.microsoft.com/office/drawing/2014/main" id="{B546D90F-DC02-6090-84F3-CFE4DA26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1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49" name="Straight Connector 1548">
            <a:extLst>
              <a:ext uri="{FF2B5EF4-FFF2-40B4-BE49-F238E27FC236}">
                <a16:creationId xmlns:a16="http://schemas.microsoft.com/office/drawing/2014/main" id="{3F1E37A8-2A73-7A99-118A-C2BA24CA29D7}"/>
              </a:ext>
            </a:extLst>
          </p:cNvPr>
          <p:cNvCxnSpPr/>
          <p:nvPr/>
        </p:nvCxnSpPr>
        <p:spPr>
          <a:xfrm>
            <a:off x="300447" y="3547732"/>
            <a:ext cx="11606004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TIMELINE DELLE MILESTONE PER L’ANNO 20XX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9310B3-E516-7B74-CFB1-7041AB7E205A}"/>
              </a:ext>
            </a:extLst>
          </p:cNvPr>
          <p:cNvGrpSpPr/>
          <p:nvPr/>
        </p:nvGrpSpPr>
        <p:grpSpPr>
          <a:xfrm>
            <a:off x="10545077" y="2746168"/>
            <a:ext cx="1361374" cy="807860"/>
            <a:chOff x="242496" y="-595288"/>
            <a:chExt cx="1363142" cy="2549810"/>
          </a:xfrm>
        </p:grpSpPr>
        <p:sp>
          <p:nvSpPr>
            <p:cNvPr id="1545" name="Text Box 15">
              <a:extLst>
                <a:ext uri="{FF2B5EF4-FFF2-40B4-BE49-F238E27FC236}">
                  <a16:creationId xmlns:a16="http://schemas.microsoft.com/office/drawing/2014/main" id="{9D197C36-CAB0-23DE-AE98-F643E1BFF160}"/>
                </a:ext>
              </a:extLst>
            </p:cNvPr>
            <p:cNvSpPr txBox="1"/>
            <p:nvPr/>
          </p:nvSpPr>
          <p:spPr>
            <a:xfrm>
              <a:off x="246378" y="-595288"/>
              <a:ext cx="1359260" cy="178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Fine anno - Esaminare il feedback dei clienti</a:t>
              </a:r>
            </a:p>
          </p:txBody>
        </p:sp>
        <p:cxnSp>
          <p:nvCxnSpPr>
            <p:cNvPr id="1546" name="Straight Connector 1545">
              <a:extLst>
                <a:ext uri="{FF2B5EF4-FFF2-40B4-BE49-F238E27FC236}">
                  <a16:creationId xmlns:a16="http://schemas.microsoft.com/office/drawing/2014/main" id="{A870F7D6-E134-77A4-B5FE-40CD316CBA8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7" name="Oval 1546">
              <a:extLst>
                <a:ext uri="{FF2B5EF4-FFF2-40B4-BE49-F238E27FC236}">
                  <a16:creationId xmlns:a16="http://schemas.microsoft.com/office/drawing/2014/main" id="{91C1584E-0368-832F-587A-0C8424A7A2EC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2" name="Group 1521">
            <a:extLst>
              <a:ext uri="{FF2B5EF4-FFF2-40B4-BE49-F238E27FC236}">
                <a16:creationId xmlns:a16="http://schemas.microsoft.com/office/drawing/2014/main" id="{393DAC4E-8E6F-2BD1-5AAC-FF049E0CF3C4}"/>
              </a:ext>
            </a:extLst>
          </p:cNvPr>
          <p:cNvGrpSpPr/>
          <p:nvPr/>
        </p:nvGrpSpPr>
        <p:grpSpPr>
          <a:xfrm>
            <a:off x="7337997" y="2950831"/>
            <a:ext cx="1560791" cy="596901"/>
            <a:chOff x="242496" y="70552"/>
            <a:chExt cx="1562819" cy="1883970"/>
          </a:xfrm>
        </p:grpSpPr>
        <p:sp>
          <p:nvSpPr>
            <p:cNvPr id="1539" name="Text Box 11">
              <a:extLst>
                <a:ext uri="{FF2B5EF4-FFF2-40B4-BE49-F238E27FC236}">
                  <a16:creationId xmlns:a16="http://schemas.microsoft.com/office/drawing/2014/main" id="{E54749C1-18A3-C2C3-7637-F3AC8DDBC9E7}"/>
                </a:ext>
              </a:extLst>
            </p:cNvPr>
            <p:cNvSpPr txBox="1"/>
            <p:nvPr/>
          </p:nvSpPr>
          <p:spPr>
            <a:xfrm>
              <a:off x="288264" y="70552"/>
              <a:ext cx="1517051" cy="178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T4 – Espandere le partnership.</a:t>
              </a:r>
            </a:p>
          </p:txBody>
        </p:sp>
        <p:cxnSp>
          <p:nvCxnSpPr>
            <p:cNvPr id="1540" name="Straight Connector 1539">
              <a:extLst>
                <a:ext uri="{FF2B5EF4-FFF2-40B4-BE49-F238E27FC236}">
                  <a16:creationId xmlns:a16="http://schemas.microsoft.com/office/drawing/2014/main" id="{57867B54-F331-3568-AABC-25F9E7C087D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" name="Oval 1540">
              <a:extLst>
                <a:ext uri="{FF2B5EF4-FFF2-40B4-BE49-F238E27FC236}">
                  <a16:creationId xmlns:a16="http://schemas.microsoft.com/office/drawing/2014/main" id="{8C6985B6-7136-665E-9DFD-A7FD416DEC0F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3" name="Group 1522">
            <a:extLst>
              <a:ext uri="{FF2B5EF4-FFF2-40B4-BE49-F238E27FC236}">
                <a16:creationId xmlns:a16="http://schemas.microsoft.com/office/drawing/2014/main" id="{1EF6F31B-8577-BB36-25FE-CB21E241DD6E}"/>
              </a:ext>
            </a:extLst>
          </p:cNvPr>
          <p:cNvGrpSpPr/>
          <p:nvPr/>
        </p:nvGrpSpPr>
        <p:grpSpPr>
          <a:xfrm>
            <a:off x="2606172" y="3527251"/>
            <a:ext cx="1660770" cy="623568"/>
            <a:chOff x="195580" y="-641985"/>
            <a:chExt cx="2314980" cy="831348"/>
          </a:xfrm>
        </p:grpSpPr>
        <p:sp>
          <p:nvSpPr>
            <p:cNvPr id="1536" name="Text Box 35">
              <a:extLst>
                <a:ext uri="{FF2B5EF4-FFF2-40B4-BE49-F238E27FC236}">
                  <a16:creationId xmlns:a16="http://schemas.microsoft.com/office/drawing/2014/main" id="{D35D3174-6264-9E79-12D0-5496E4AB1C96}"/>
                </a:ext>
              </a:extLst>
            </p:cNvPr>
            <p:cNvSpPr txBox="1"/>
            <p:nvPr/>
          </p:nvSpPr>
          <p:spPr>
            <a:xfrm>
              <a:off x="341314" y="-416388"/>
              <a:ext cx="2169246" cy="60575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T2 – Aprire 20 nuove stazioni di ricarica.</a:t>
              </a:r>
            </a:p>
          </p:txBody>
        </p:sp>
        <p:cxnSp>
          <p:nvCxnSpPr>
            <p:cNvPr id="1537" name="Straight Connector 1536">
              <a:extLst>
                <a:ext uri="{FF2B5EF4-FFF2-40B4-BE49-F238E27FC236}">
                  <a16:creationId xmlns:a16="http://schemas.microsoft.com/office/drawing/2014/main" id="{94646A4F-1AC2-D923-6475-F800AFB8FAF0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" name="Oval 1537">
              <a:extLst>
                <a:ext uri="{FF2B5EF4-FFF2-40B4-BE49-F238E27FC236}">
                  <a16:creationId xmlns:a16="http://schemas.microsoft.com/office/drawing/2014/main" id="{B6121196-6EEA-FE82-E95F-901A6901588C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4" name="Group 1523">
            <a:extLst>
              <a:ext uri="{FF2B5EF4-FFF2-40B4-BE49-F238E27FC236}">
                <a16:creationId xmlns:a16="http://schemas.microsoft.com/office/drawing/2014/main" id="{3B20E03C-0E21-820B-A2E3-FCD0E587C3F1}"/>
              </a:ext>
            </a:extLst>
          </p:cNvPr>
          <p:cNvGrpSpPr/>
          <p:nvPr/>
        </p:nvGrpSpPr>
        <p:grpSpPr>
          <a:xfrm>
            <a:off x="5566849" y="3551779"/>
            <a:ext cx="1410814" cy="623569"/>
            <a:chOff x="195580" y="-641985"/>
            <a:chExt cx="1966562" cy="831349"/>
          </a:xfrm>
        </p:grpSpPr>
        <p:sp>
          <p:nvSpPr>
            <p:cNvPr id="1533" name="Text Box 25">
              <a:extLst>
                <a:ext uri="{FF2B5EF4-FFF2-40B4-BE49-F238E27FC236}">
                  <a16:creationId xmlns:a16="http://schemas.microsoft.com/office/drawing/2014/main" id="{0B738F6B-72E5-7F4E-D139-86F9F421479D}"/>
                </a:ext>
              </a:extLst>
            </p:cNvPr>
            <p:cNvSpPr txBox="1"/>
            <p:nvPr/>
          </p:nvSpPr>
          <p:spPr>
            <a:xfrm>
              <a:off x="341313" y="-416388"/>
              <a:ext cx="1820829" cy="6057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T3 – Lanciare il programma fedeltà.</a:t>
              </a:r>
            </a:p>
          </p:txBody>
        </p:sp>
        <p:cxnSp>
          <p:nvCxnSpPr>
            <p:cNvPr id="1534" name="Straight Connector 1533">
              <a:extLst>
                <a:ext uri="{FF2B5EF4-FFF2-40B4-BE49-F238E27FC236}">
                  <a16:creationId xmlns:a16="http://schemas.microsoft.com/office/drawing/2014/main" id="{A28B2231-742D-B585-17B2-87E0010E2C7D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5" name="Oval 1534">
              <a:extLst>
                <a:ext uri="{FF2B5EF4-FFF2-40B4-BE49-F238E27FC236}">
                  <a16:creationId xmlns:a16="http://schemas.microsoft.com/office/drawing/2014/main" id="{71020505-0EDA-B5E0-F058-A19796A18A81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5" name="Group 1524">
            <a:extLst>
              <a:ext uri="{FF2B5EF4-FFF2-40B4-BE49-F238E27FC236}">
                <a16:creationId xmlns:a16="http://schemas.microsoft.com/office/drawing/2014/main" id="{E207FAD3-7860-B9B1-53B8-A66F0DAC3F90}"/>
              </a:ext>
            </a:extLst>
          </p:cNvPr>
          <p:cNvGrpSpPr/>
          <p:nvPr/>
        </p:nvGrpSpPr>
        <p:grpSpPr>
          <a:xfrm>
            <a:off x="8555635" y="3556622"/>
            <a:ext cx="1607539" cy="623569"/>
            <a:chOff x="195580" y="-641985"/>
            <a:chExt cx="2240780" cy="831349"/>
          </a:xfrm>
        </p:grpSpPr>
        <p:sp>
          <p:nvSpPr>
            <p:cNvPr id="1530" name="Text Box 19">
              <a:extLst>
                <a:ext uri="{FF2B5EF4-FFF2-40B4-BE49-F238E27FC236}">
                  <a16:creationId xmlns:a16="http://schemas.microsoft.com/office/drawing/2014/main" id="{35561507-8409-C062-D43E-48990312E0CA}"/>
                </a:ext>
              </a:extLst>
            </p:cNvPr>
            <p:cNvSpPr txBox="1"/>
            <p:nvPr/>
          </p:nvSpPr>
          <p:spPr>
            <a:xfrm>
              <a:off x="341314" y="-416388"/>
              <a:ext cx="2095046" cy="6057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T4 – Raggiungere un aumento del 25%.</a:t>
              </a:r>
            </a:p>
          </p:txBody>
        </p:sp>
        <p:cxnSp>
          <p:nvCxnSpPr>
            <p:cNvPr id="1531" name="Straight Connector 1530">
              <a:extLst>
                <a:ext uri="{FF2B5EF4-FFF2-40B4-BE49-F238E27FC236}">
                  <a16:creationId xmlns:a16="http://schemas.microsoft.com/office/drawing/2014/main" id="{A0FFAF29-AEC8-111E-6263-D60EED469B1C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2" name="Oval 1531">
              <a:extLst>
                <a:ext uri="{FF2B5EF4-FFF2-40B4-BE49-F238E27FC236}">
                  <a16:creationId xmlns:a16="http://schemas.microsoft.com/office/drawing/2014/main" id="{259D1D66-63D2-2B12-4C8E-1FD478FB3838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6" name="Group 1525">
            <a:extLst>
              <a:ext uri="{FF2B5EF4-FFF2-40B4-BE49-F238E27FC236}">
                <a16:creationId xmlns:a16="http://schemas.microsoft.com/office/drawing/2014/main" id="{94E1C1C1-0B82-9707-94DF-3C7F67995BC2}"/>
              </a:ext>
            </a:extLst>
          </p:cNvPr>
          <p:cNvGrpSpPr/>
          <p:nvPr/>
        </p:nvGrpSpPr>
        <p:grpSpPr>
          <a:xfrm>
            <a:off x="679358" y="2661869"/>
            <a:ext cx="1691997" cy="894753"/>
            <a:chOff x="242496" y="-869544"/>
            <a:chExt cx="1694195" cy="2824066"/>
          </a:xfrm>
        </p:grpSpPr>
        <p:sp>
          <p:nvSpPr>
            <p:cNvPr id="1527" name="Text Box 42">
              <a:extLst>
                <a:ext uri="{FF2B5EF4-FFF2-40B4-BE49-F238E27FC236}">
                  <a16:creationId xmlns:a16="http://schemas.microsoft.com/office/drawing/2014/main" id="{0CC3B859-450B-B723-607A-389ADCCFE5D0}"/>
                </a:ext>
              </a:extLst>
            </p:cNvPr>
            <p:cNvSpPr txBox="1"/>
            <p:nvPr/>
          </p:nvSpPr>
          <p:spPr>
            <a:xfrm>
              <a:off x="318817" y="-869544"/>
              <a:ext cx="1617874" cy="178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T1 – Lanciare la campagna di marketing digitale.</a:t>
              </a:r>
            </a:p>
          </p:txBody>
        </p:sp>
        <p:cxnSp>
          <p:nvCxnSpPr>
            <p:cNvPr id="1528" name="Straight Connector 1527">
              <a:extLst>
                <a:ext uri="{FF2B5EF4-FFF2-40B4-BE49-F238E27FC236}">
                  <a16:creationId xmlns:a16="http://schemas.microsoft.com/office/drawing/2014/main" id="{E5082ADF-2FEA-72D7-EF6F-58E0D357763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9" name="Oval 1528">
              <a:extLst>
                <a:ext uri="{FF2B5EF4-FFF2-40B4-BE49-F238E27FC236}">
                  <a16:creationId xmlns:a16="http://schemas.microsoft.com/office/drawing/2014/main" id="{77AA3324-A502-33F0-8F31-6B694E4CBB13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550" name="Oval 1549">
            <a:extLst>
              <a:ext uri="{FF2B5EF4-FFF2-40B4-BE49-F238E27FC236}">
                <a16:creationId xmlns:a16="http://schemas.microsoft.com/office/drawing/2014/main" id="{3B551B12-7EBB-3297-10AC-F2431AFBADE6}"/>
              </a:ext>
            </a:extLst>
          </p:cNvPr>
          <p:cNvSpPr/>
          <p:nvPr/>
        </p:nvSpPr>
        <p:spPr>
          <a:xfrm>
            <a:off x="225170" y="3456044"/>
            <a:ext cx="154004" cy="1540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1" name="Oval 1550">
            <a:extLst>
              <a:ext uri="{FF2B5EF4-FFF2-40B4-BE49-F238E27FC236}">
                <a16:creationId xmlns:a16="http://schemas.microsoft.com/office/drawing/2014/main" id="{CEAEE745-061F-B922-1E79-7E5260C7C735}"/>
              </a:ext>
            </a:extLst>
          </p:cNvPr>
          <p:cNvSpPr/>
          <p:nvPr/>
        </p:nvSpPr>
        <p:spPr>
          <a:xfrm>
            <a:off x="11794280" y="3464934"/>
            <a:ext cx="154004" cy="1540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1065</TotalTime>
  <Words>8199</Words>
  <Application>Microsoft Office PowerPoint</Application>
  <PresentationFormat>Widescreen</PresentationFormat>
  <Paragraphs>7626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Geneva</vt:lpstr>
      <vt:lpstr>Arial</vt:lpstr>
      <vt:lpstr>Calibri</vt:lpstr>
      <vt:lpstr>Calibri Light</vt:lpstr>
      <vt:lpstr>Century Gothic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45</cp:revision>
  <dcterms:created xsi:type="dcterms:W3CDTF">2022-05-22T18:55:25Z</dcterms:created>
  <dcterms:modified xsi:type="dcterms:W3CDTF">2024-09-26T05:07:41Z</dcterms:modified>
</cp:coreProperties>
</file>